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27"/>
  </p:notesMasterIdLst>
  <p:handoutMasterIdLst>
    <p:handoutMasterId r:id="rId28"/>
  </p:handoutMasterIdLst>
  <p:sldIdLst>
    <p:sldId id="256" r:id="rId2"/>
    <p:sldId id="257" r:id="rId3"/>
    <p:sldId id="258" r:id="rId4"/>
    <p:sldId id="261" r:id="rId5"/>
    <p:sldId id="287" r:id="rId6"/>
    <p:sldId id="277" r:id="rId7"/>
    <p:sldId id="289" r:id="rId8"/>
    <p:sldId id="290" r:id="rId9"/>
    <p:sldId id="293" r:id="rId10"/>
    <p:sldId id="294" r:id="rId11"/>
    <p:sldId id="278" r:id="rId12"/>
    <p:sldId id="295" r:id="rId13"/>
    <p:sldId id="291" r:id="rId14"/>
    <p:sldId id="292" r:id="rId15"/>
    <p:sldId id="262" r:id="rId16"/>
    <p:sldId id="263" r:id="rId17"/>
    <p:sldId id="264" r:id="rId18"/>
    <p:sldId id="265" r:id="rId19"/>
    <p:sldId id="266" r:id="rId20"/>
    <p:sldId id="267" r:id="rId21"/>
    <p:sldId id="268" r:id="rId22"/>
    <p:sldId id="286" r:id="rId23"/>
    <p:sldId id="280" r:id="rId24"/>
    <p:sldId id="288" r:id="rId25"/>
    <p:sldId id="281"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73" autoAdjust="0"/>
  </p:normalViewPr>
  <p:slideViewPr>
    <p:cSldViewPr>
      <p:cViewPr varScale="1">
        <p:scale>
          <a:sx n="69" d="100"/>
          <a:sy n="69" d="100"/>
        </p:scale>
        <p:origin x="-1416"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3168" y="-77"/>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7D78A5F-F08A-48B2-A38F-53AE7AB9157F}" type="datetimeFigureOut">
              <a:rPr lang="en-US" smtClean="0"/>
              <a:pPr/>
              <a:t>2/8/2019</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D23F36-7D32-4906-A6C2-17834394B62A}" type="slidenum">
              <a:rPr lang="en-IN" smtClean="0"/>
              <a:pPr/>
              <a:t>‹#›</a:t>
            </a:fld>
            <a:endParaRPr lang="en-I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4BC21B-3274-447C-B9F6-8768E8C77674}" type="datetimeFigureOut">
              <a:rPr lang="en-US" smtClean="0"/>
              <a:pPr/>
              <a:t>2/8/2019</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03F8AC-C207-4577-AF26-49ED7E3CC3DD}"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F541256E-D83D-4089-8240-52A3F72FAC03}" type="datetimeFigureOut">
              <a:rPr lang="en-US" smtClean="0"/>
              <a:pPr/>
              <a:t>2/8/2019</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0E4E3CE4-0BB1-4429-AD7B-4D0CD73E67EC}"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541256E-D83D-4089-8240-52A3F72FAC03}" type="datetimeFigureOut">
              <a:rPr lang="en-US" smtClean="0"/>
              <a:pPr/>
              <a:t>2/8/2019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4E3CE4-0BB1-4429-AD7B-4D0CD73E67EC}"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541256E-D83D-4089-8240-52A3F72FAC03}" type="datetimeFigureOut">
              <a:rPr lang="en-US" smtClean="0"/>
              <a:pPr/>
              <a:t>2/8/2019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4E3CE4-0BB1-4429-AD7B-4D0CD73E67EC}"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541256E-D83D-4089-8240-52A3F72FAC03}" type="datetimeFigureOut">
              <a:rPr lang="en-US" smtClean="0"/>
              <a:pPr/>
              <a:t>2/8/2019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4E3CE4-0BB1-4429-AD7B-4D0CD73E67EC}"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541256E-D83D-4089-8240-52A3F72FAC03}" type="datetimeFigureOut">
              <a:rPr lang="en-US" smtClean="0"/>
              <a:pPr/>
              <a:t>2/8/2019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4E3CE4-0BB1-4429-AD7B-4D0CD73E67EC}"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541256E-D83D-4089-8240-52A3F72FAC03}" type="datetimeFigureOut">
              <a:rPr lang="en-US" smtClean="0"/>
              <a:pPr/>
              <a:t>2/8/2019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E4E3CE4-0BB1-4429-AD7B-4D0CD73E67EC}"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F541256E-D83D-4089-8240-52A3F72FAC03}" type="datetimeFigureOut">
              <a:rPr lang="en-US" smtClean="0"/>
              <a:pPr/>
              <a:t>2/8/2019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E4E3CE4-0BB1-4429-AD7B-4D0CD73E67EC}"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541256E-D83D-4089-8240-52A3F72FAC03}" type="datetimeFigureOut">
              <a:rPr lang="en-US" smtClean="0"/>
              <a:pPr/>
              <a:t>2/8/2019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E4E3CE4-0BB1-4429-AD7B-4D0CD73E67EC}"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41256E-D83D-4089-8240-52A3F72FAC03}" type="datetimeFigureOut">
              <a:rPr lang="en-US" smtClean="0"/>
              <a:pPr/>
              <a:t>2/8/2019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E4E3CE4-0BB1-4429-AD7B-4D0CD73E67EC}"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541256E-D83D-4089-8240-52A3F72FAC03}" type="datetimeFigureOut">
              <a:rPr lang="en-US" smtClean="0"/>
              <a:pPr/>
              <a:t>2/8/2019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E4E3CE4-0BB1-4429-AD7B-4D0CD73E67EC}"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F541256E-D83D-4089-8240-52A3F72FAC03}" type="datetimeFigureOut">
              <a:rPr lang="en-US" smtClean="0"/>
              <a:pPr/>
              <a:t>2/8/2019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0E4E3CE4-0BB1-4429-AD7B-4D0CD73E67EC}" type="slidenum">
              <a:rPr lang="en-IN" smtClean="0"/>
              <a:pPr/>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F541256E-D83D-4089-8240-52A3F72FAC03}" type="datetimeFigureOut">
              <a:rPr lang="en-US" smtClean="0"/>
              <a:pPr/>
              <a:t>2/8/2019</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E4E3CE4-0BB1-4429-AD7B-4D0CD73E67EC}" type="slidenum">
              <a:rPr lang="en-IN" smtClean="0"/>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tang2015.pdf" TargetMode="External"/><Relationship Id="rId2" Type="http://schemas.openxmlformats.org/officeDocument/2006/relationships/hyperlink" Target="sedighi2016.pdf" TargetMode="External"/><Relationship Id="rId1" Type="http://schemas.openxmlformats.org/officeDocument/2006/relationships/slideLayout" Target="../slideLayouts/slideLayout2.xml"/><Relationship Id="rId4" Type="http://schemas.openxmlformats.org/officeDocument/2006/relationships/hyperlink" Target="tang2016.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1472" y="1714488"/>
            <a:ext cx="7851648" cy="1828800"/>
          </a:xfrm>
        </p:spPr>
        <p:txBody>
          <a:bodyPr>
            <a:normAutofit fontScale="90000"/>
          </a:bodyPr>
          <a:lstStyle/>
          <a:p>
            <a:pPr algn="ct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sz="4400" dirty="0" smtClean="0"/>
              <a:t>EFFICIENT STEGANOGRAPHIC TECHNIQUE USING SECURED DATA HIDING WITH BIT STREAM DATA TRANSFER.</a:t>
            </a:r>
            <a:br>
              <a:rPr lang="en-IN" sz="4400" dirty="0" smtClean="0"/>
            </a:br>
            <a:endParaRPr lang="en-IN" sz="4400" dirty="0"/>
          </a:p>
        </p:txBody>
      </p:sp>
      <p:sp>
        <p:nvSpPr>
          <p:cNvPr id="3" name="Subtitle 2"/>
          <p:cNvSpPr>
            <a:spLocks noGrp="1"/>
          </p:cNvSpPr>
          <p:nvPr>
            <p:ph type="subTitle" idx="1"/>
          </p:nvPr>
        </p:nvSpPr>
        <p:spPr/>
        <p:txBody>
          <a:bodyPr>
            <a:normAutofit fontScale="85000" lnSpcReduction="20000"/>
          </a:bodyPr>
          <a:lstStyle/>
          <a:p>
            <a:r>
              <a:rPr lang="en-IN" dirty="0" smtClean="0"/>
              <a:t>BY</a:t>
            </a:r>
            <a:br>
              <a:rPr lang="en-IN" dirty="0" smtClean="0"/>
            </a:br>
            <a:r>
              <a:rPr lang="en-IN" dirty="0" smtClean="0"/>
              <a:t>SUJITHA.S</a:t>
            </a:r>
          </a:p>
          <a:p>
            <a:r>
              <a:rPr lang="en-IN" dirty="0" smtClean="0"/>
              <a:t>NANDHINI.V</a:t>
            </a:r>
          </a:p>
          <a:p>
            <a:r>
              <a:rPr lang="en-IN" dirty="0" smtClean="0"/>
              <a:t>KALPANA.P</a:t>
            </a:r>
          </a:p>
          <a:p>
            <a:r>
              <a:rPr lang="en-IN" dirty="0" smtClean="0"/>
              <a:t>GUIDE :  DEVIPRIYA .S</a:t>
            </a:r>
          </a:p>
          <a:p>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DECRYPTION OR RECEIVER SIDE</a:t>
            </a:r>
            <a:endParaRPr lang="en-IN" dirty="0"/>
          </a:p>
        </p:txBody>
      </p:sp>
      <p:pic>
        <p:nvPicPr>
          <p:cNvPr id="3074" name="Picture 2" descr="C:\Users\ITLAB\Downloads\img 6.PNG"/>
          <p:cNvPicPr>
            <a:picLocks noChangeAspect="1" noChangeArrowheads="1"/>
          </p:cNvPicPr>
          <p:nvPr/>
        </p:nvPicPr>
        <p:blipFill>
          <a:blip r:embed="rId2" cstate="print"/>
          <a:srcRect l="15344" t="3279" r="17217"/>
          <a:stretch>
            <a:fillRect/>
          </a:stretch>
        </p:blipFill>
        <p:spPr bwMode="auto">
          <a:xfrm>
            <a:off x="611560" y="2060848"/>
            <a:ext cx="7416824" cy="4392488"/>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CLASS DIAGRAM FOR ENCRYPTION</a:t>
            </a:r>
            <a:endParaRPr lang="en-IN" dirty="0"/>
          </a:p>
        </p:txBody>
      </p:sp>
      <p:pic>
        <p:nvPicPr>
          <p:cNvPr id="4" name="Content Placeholder 3"/>
          <p:cNvPicPr>
            <a:picLocks noGrp="1"/>
          </p:cNvPicPr>
          <p:nvPr>
            <p:ph idx="1"/>
          </p:nvPr>
        </p:nvPicPr>
        <p:blipFill>
          <a:blip r:embed="rId2" cstate="print"/>
          <a:srcRect l="17974" t="19385" r="21634" b="54575"/>
          <a:stretch>
            <a:fillRect/>
          </a:stretch>
        </p:blipFill>
        <p:spPr>
          <a:xfrm>
            <a:off x="642910" y="2071678"/>
            <a:ext cx="8072494" cy="4214842"/>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 DIAGRAM FOR DECRYPTION</a:t>
            </a:r>
            <a:endParaRPr lang="en-IN" dirty="0"/>
          </a:p>
        </p:txBody>
      </p:sp>
      <p:pic>
        <p:nvPicPr>
          <p:cNvPr id="4098" name="Picture 2" descr="C:\Users\ITLAB\Downloads\image 9 (1).PNG"/>
          <p:cNvPicPr>
            <a:picLocks noChangeAspect="1" noChangeArrowheads="1"/>
          </p:cNvPicPr>
          <p:nvPr/>
        </p:nvPicPr>
        <p:blipFill>
          <a:blip r:embed="rId2" cstate="print"/>
          <a:srcRect t="19984" r="2751" b="21229"/>
          <a:stretch>
            <a:fillRect/>
          </a:stretch>
        </p:blipFill>
        <p:spPr bwMode="auto">
          <a:xfrm>
            <a:off x="251520" y="1988840"/>
            <a:ext cx="8640960" cy="4536504"/>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ER DIAGRAM ENCRYPTION </a:t>
            </a:r>
            <a:r>
              <a:rPr lang="en-US" dirty="0" smtClean="0"/>
              <a:t>OR SENDER SIDE</a:t>
            </a:r>
            <a:endParaRPr lang="en-US" dirty="0"/>
          </a:p>
        </p:txBody>
      </p:sp>
      <p:pic>
        <p:nvPicPr>
          <p:cNvPr id="2050" name="Picture 2" descr="C:\Users\Ecloi1\Downloads\img 3.JPG"/>
          <p:cNvPicPr>
            <a:picLocks noChangeAspect="1" noChangeArrowheads="1"/>
          </p:cNvPicPr>
          <p:nvPr/>
        </p:nvPicPr>
        <p:blipFill>
          <a:blip r:embed="rId2" cstate="print"/>
          <a:srcRect l="6098" r="10488"/>
          <a:stretch>
            <a:fillRect/>
          </a:stretch>
        </p:blipFill>
        <p:spPr bwMode="auto">
          <a:xfrm>
            <a:off x="971600" y="1844824"/>
            <a:ext cx="6840760" cy="4752528"/>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DECRYPTION OR RECEIVER SIDE</a:t>
            </a:r>
            <a:endParaRPr lang="en-US" dirty="0"/>
          </a:p>
        </p:txBody>
      </p:sp>
      <p:pic>
        <p:nvPicPr>
          <p:cNvPr id="3074" name="Picture 2" descr="C:\Users\Ecloi1\Downloads\img 4.JPG"/>
          <p:cNvPicPr>
            <a:picLocks noChangeAspect="1" noChangeArrowheads="1"/>
          </p:cNvPicPr>
          <p:nvPr/>
        </p:nvPicPr>
        <p:blipFill>
          <a:blip r:embed="rId2" cstate="print"/>
          <a:srcRect l="23959" t="6452" r="20705" b="16129"/>
          <a:stretch>
            <a:fillRect/>
          </a:stretch>
        </p:blipFill>
        <p:spPr bwMode="auto">
          <a:xfrm>
            <a:off x="1043608" y="2060848"/>
            <a:ext cx="6552728" cy="4392488"/>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MODULES(LOG IN)</a:t>
            </a:r>
            <a:endParaRPr lang="en-IN" dirty="0"/>
          </a:p>
        </p:txBody>
      </p:sp>
      <p:pic>
        <p:nvPicPr>
          <p:cNvPr id="1026" name="Picture 2"/>
          <p:cNvPicPr>
            <a:picLocks noGrp="1" noChangeAspect="1" noChangeArrowheads="1"/>
          </p:cNvPicPr>
          <p:nvPr>
            <p:ph idx="1"/>
          </p:nvPr>
        </p:nvPicPr>
        <p:blipFill>
          <a:blip r:embed="rId2" cstate="print"/>
          <a:srcRect l="8821" t="3250" r="9705" b="8843"/>
          <a:stretch>
            <a:fillRect/>
          </a:stretch>
        </p:blipFill>
        <p:spPr bwMode="auto">
          <a:xfrm>
            <a:off x="857224" y="2000240"/>
            <a:ext cx="7286676" cy="39290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Pre-processing</a:t>
            </a:r>
            <a:endParaRPr lang="en-IN" dirty="0"/>
          </a:p>
        </p:txBody>
      </p:sp>
      <p:pic>
        <p:nvPicPr>
          <p:cNvPr id="2050" name="Picture 2"/>
          <p:cNvPicPr>
            <a:picLocks noGrp="1" noChangeAspect="1" noChangeArrowheads="1"/>
          </p:cNvPicPr>
          <p:nvPr>
            <p:ph idx="1"/>
          </p:nvPr>
        </p:nvPicPr>
        <p:blipFill>
          <a:blip r:embed="rId2" cstate="print"/>
          <a:srcRect l="13381" t="11247" r="13381" b="16377"/>
          <a:stretch>
            <a:fillRect/>
          </a:stretch>
        </p:blipFill>
        <p:spPr bwMode="auto">
          <a:xfrm>
            <a:off x="500034" y="2214554"/>
            <a:ext cx="7643866" cy="40005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Importing Image</a:t>
            </a:r>
            <a:endParaRPr lang="en-IN" dirty="0"/>
          </a:p>
        </p:txBody>
      </p:sp>
      <p:pic>
        <p:nvPicPr>
          <p:cNvPr id="3074" name="Picture 2"/>
          <p:cNvPicPr>
            <a:picLocks noGrp="1" noChangeAspect="1" noChangeArrowheads="1"/>
          </p:cNvPicPr>
          <p:nvPr>
            <p:ph idx="1"/>
          </p:nvPr>
        </p:nvPicPr>
        <p:blipFill>
          <a:blip r:embed="rId2" cstate="print"/>
          <a:srcRect l="13381" t="11816" r="14190" b="18439"/>
          <a:stretch>
            <a:fillRect/>
          </a:stretch>
        </p:blipFill>
        <p:spPr bwMode="auto">
          <a:xfrm>
            <a:off x="554898" y="2071678"/>
            <a:ext cx="7517564" cy="407196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Prediction of errors</a:t>
            </a:r>
            <a:endParaRPr lang="en-IN" dirty="0"/>
          </a:p>
        </p:txBody>
      </p:sp>
      <p:pic>
        <p:nvPicPr>
          <p:cNvPr id="4098" name="Picture 2"/>
          <p:cNvPicPr>
            <a:picLocks noGrp="1" noChangeAspect="1" noChangeArrowheads="1"/>
          </p:cNvPicPr>
          <p:nvPr>
            <p:ph idx="1"/>
          </p:nvPr>
        </p:nvPicPr>
        <p:blipFill>
          <a:blip r:embed="rId2" cstate="print"/>
          <a:srcRect l="14063" t="15277" r="14297" b="17456"/>
          <a:stretch>
            <a:fillRect/>
          </a:stretch>
        </p:blipFill>
        <p:spPr bwMode="auto">
          <a:xfrm>
            <a:off x="785786" y="1928802"/>
            <a:ext cx="7500990" cy="40005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Mapping of prediction errors</a:t>
            </a:r>
            <a:endParaRPr lang="en-IN" dirty="0"/>
          </a:p>
        </p:txBody>
      </p:sp>
      <p:pic>
        <p:nvPicPr>
          <p:cNvPr id="5122" name="Picture 2"/>
          <p:cNvPicPr>
            <a:picLocks noGrp="1" noChangeAspect="1" noChangeArrowheads="1"/>
          </p:cNvPicPr>
          <p:nvPr>
            <p:ph idx="1"/>
          </p:nvPr>
        </p:nvPicPr>
        <p:blipFill>
          <a:blip r:embed="rId2" cstate="print"/>
          <a:srcRect l="13732" t="12089" r="13381" b="18642"/>
          <a:stretch>
            <a:fillRect/>
          </a:stretch>
        </p:blipFill>
        <p:spPr bwMode="auto">
          <a:xfrm>
            <a:off x="500034" y="2214554"/>
            <a:ext cx="8072494" cy="38576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 STATEMENT</a:t>
            </a:r>
            <a:endParaRPr lang="en-IN" dirty="0"/>
          </a:p>
        </p:txBody>
      </p:sp>
      <p:sp>
        <p:nvSpPr>
          <p:cNvPr id="3" name="Content Placeholder 2"/>
          <p:cNvSpPr>
            <a:spLocks noGrp="1"/>
          </p:cNvSpPr>
          <p:nvPr>
            <p:ph idx="1"/>
          </p:nvPr>
        </p:nvSpPr>
        <p:spPr>
          <a:xfrm>
            <a:off x="357158" y="1857364"/>
            <a:ext cx="8229600" cy="4389120"/>
          </a:xfrm>
        </p:spPr>
        <p:txBody>
          <a:bodyPr>
            <a:normAutofit/>
          </a:bodyPr>
          <a:lstStyle/>
          <a:p>
            <a:pPr algn="just">
              <a:buNone/>
            </a:pPr>
            <a:r>
              <a:rPr lang="en-IN" sz="2400" dirty="0" smtClean="0"/>
              <a:t>   </a:t>
            </a:r>
            <a:r>
              <a:rPr lang="en-IN" sz="2200" dirty="0" smtClean="0">
                <a:latin typeface="Times New Roman" pitchFamily="18" charset="0"/>
                <a:cs typeface="Times New Roman" pitchFamily="18" charset="0"/>
              </a:rPr>
              <a:t>In current scenarios  have propose single image with data hiding , it doesn’t provide satisfactory security . So efficient </a:t>
            </a:r>
            <a:r>
              <a:rPr lang="en-IN" sz="2200" dirty="0" err="1" smtClean="0">
                <a:latin typeface="Times New Roman" pitchFamily="18" charset="0"/>
                <a:cs typeface="Times New Roman" pitchFamily="18" charset="0"/>
              </a:rPr>
              <a:t>steganography</a:t>
            </a:r>
            <a:r>
              <a:rPr lang="en-IN" sz="2200" dirty="0" smtClean="0">
                <a:latin typeface="Times New Roman" pitchFamily="18" charset="0"/>
                <a:cs typeface="Times New Roman" pitchFamily="18" charset="0"/>
              </a:rPr>
              <a:t> technique using secured data hiding with bit stream data transfer will be propose with dual image data hiding to improve the security.</a:t>
            </a:r>
          </a:p>
          <a:p>
            <a:pPr algn="just">
              <a:buNone/>
            </a:pPr>
            <a:endParaRPr lang="en-IN"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Cluster division</a:t>
            </a:r>
            <a:endParaRPr lang="en-IN" dirty="0"/>
          </a:p>
        </p:txBody>
      </p:sp>
      <p:pic>
        <p:nvPicPr>
          <p:cNvPr id="6146" name="Picture 2"/>
          <p:cNvPicPr>
            <a:picLocks noGrp="1" noChangeAspect="1" noChangeArrowheads="1"/>
          </p:cNvPicPr>
          <p:nvPr>
            <p:ph idx="1"/>
          </p:nvPr>
        </p:nvPicPr>
        <p:blipFill>
          <a:blip r:embed="rId2" cstate="print"/>
          <a:srcRect l="14085" t="12505" r="13381" b="18287"/>
          <a:stretch>
            <a:fillRect/>
          </a:stretch>
        </p:blipFill>
        <p:spPr bwMode="auto">
          <a:xfrm>
            <a:off x="785786" y="2143116"/>
            <a:ext cx="7358114" cy="39290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Random permutation</a:t>
            </a:r>
            <a:endParaRPr lang="en-IN" dirty="0"/>
          </a:p>
        </p:txBody>
      </p:sp>
      <p:pic>
        <p:nvPicPr>
          <p:cNvPr id="7170" name="Picture 2"/>
          <p:cNvPicPr>
            <a:picLocks noGrp="1" noChangeAspect="1" noChangeArrowheads="1"/>
          </p:cNvPicPr>
          <p:nvPr>
            <p:ph idx="1"/>
          </p:nvPr>
        </p:nvPicPr>
        <p:blipFill>
          <a:blip r:embed="rId2" cstate="print"/>
          <a:srcRect l="13381" t="11248" r="14297" b="18251"/>
          <a:stretch>
            <a:fillRect/>
          </a:stretch>
        </p:blipFill>
        <p:spPr bwMode="auto">
          <a:xfrm>
            <a:off x="571472" y="1928802"/>
            <a:ext cx="7643866" cy="42862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Content Placeholder 2"/>
          <p:cNvSpPr>
            <a:spLocks noGrp="1"/>
          </p:cNvSpPr>
          <p:nvPr>
            <p:ph idx="1"/>
          </p:nvPr>
        </p:nvSpPr>
        <p:spPr/>
        <p:txBody>
          <a:bodyPr>
            <a:normAutofit/>
          </a:bodyPr>
          <a:lstStyle/>
          <a:p>
            <a:r>
              <a:rPr lang="en-US" sz="2200" dirty="0" smtClean="0">
                <a:latin typeface="Times New Roman" pitchFamily="18" charset="0"/>
                <a:cs typeface="Times New Roman" pitchFamily="18" charset="0"/>
              </a:rPr>
              <a:t>To improve the security performance of JPEG </a:t>
            </a:r>
            <a:r>
              <a:rPr lang="en-US" sz="2200" dirty="0" err="1" smtClean="0">
                <a:latin typeface="Times New Roman" pitchFamily="18" charset="0"/>
                <a:cs typeface="Times New Roman" pitchFamily="18" charset="0"/>
              </a:rPr>
              <a:t>steganography</a:t>
            </a:r>
            <a:r>
              <a:rPr lang="en-US" sz="2200" dirty="0" smtClean="0">
                <a:latin typeface="Times New Roman" pitchFamily="18" charset="0"/>
                <a:cs typeface="Times New Roman" pitchFamily="18" charset="0"/>
              </a:rPr>
              <a:t> in the spatial domain, dual image  </a:t>
            </a:r>
            <a:r>
              <a:rPr lang="en-US" sz="2200" dirty="0" err="1" smtClean="0">
                <a:latin typeface="Times New Roman" pitchFamily="18" charset="0"/>
                <a:cs typeface="Times New Roman" pitchFamily="18" charset="0"/>
              </a:rPr>
              <a:t>steganography</a:t>
            </a:r>
            <a:r>
              <a:rPr lang="en-US" sz="2200" dirty="0" smtClean="0">
                <a:latin typeface="Times New Roman" pitchFamily="18" charset="0"/>
                <a:cs typeface="Times New Roman" pitchFamily="18" charset="0"/>
              </a:rPr>
              <a:t> with data hiding should be compressed and transfer</a:t>
            </a:r>
            <a:r>
              <a:rPr lang="en-US" sz="2400" dirty="0" smtClean="0">
                <a:latin typeface="Times New Roman" pitchFamily="18" charset="0"/>
                <a:cs typeface="Times New Roman" pitchFamily="18" charset="0"/>
              </a:rPr>
              <a:t>.</a:t>
            </a:r>
            <a:endParaRPr lang="en-IN" sz="2400" dirty="0" smtClean="0">
              <a:latin typeface="Times New Roman" pitchFamily="18" charset="0"/>
              <a:cs typeface="Times New Roman" pitchFamily="18" charset="0"/>
            </a:endParaRPr>
          </a:p>
          <a:p>
            <a:pPr>
              <a:buNone/>
            </a:pPr>
            <a:endParaRPr lang="en-IN"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5" name="Content Placeholder 4"/>
          <p:cNvSpPr>
            <a:spLocks noGrp="1"/>
          </p:cNvSpPr>
          <p:nvPr>
            <p:ph idx="1"/>
          </p:nvPr>
        </p:nvSpPr>
        <p:spPr/>
        <p:txBody>
          <a:bodyPr>
            <a:normAutofit/>
          </a:bodyPr>
          <a:lstStyle/>
          <a:p>
            <a:pPr algn="ctr">
              <a:buNone/>
            </a:pPr>
            <a:endParaRPr lang="en-IN" sz="6000" b="1" dirty="0" smtClean="0"/>
          </a:p>
          <a:p>
            <a:pPr algn="ctr">
              <a:buNone/>
            </a:pPr>
            <a:r>
              <a:rPr lang="en-IN" sz="6000" b="1" dirty="0" smtClean="0">
                <a:latin typeface="Times New Roman" pitchFamily="18" charset="0"/>
                <a:cs typeface="Times New Roman" pitchFamily="18" charset="0"/>
              </a:rPr>
              <a:t>ANY QUERIES</a:t>
            </a:r>
            <a:endParaRPr lang="en-IN" sz="6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Referrence</a:t>
            </a:r>
            <a:endParaRPr lang="en-US" dirty="0"/>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hlinkClick r:id="rId2" action="ppaction://hlinkfile"/>
              </a:rPr>
              <a:t>sedighi2016.pdf</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hlinkClick r:id="rId3" action="ppaction://hlinkfile"/>
              </a:rPr>
              <a:t>tang2015.pdf</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hlinkClick r:id="rId4" action="ppaction://hlinkfile"/>
              </a:rPr>
              <a:t>tang2016.pdf</a:t>
            </a:r>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pPr>
              <a:buNone/>
            </a:pPr>
            <a:endParaRPr lang="en-US"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5" name="Content Placeholder 4"/>
          <p:cNvSpPr>
            <a:spLocks noGrp="1"/>
          </p:cNvSpPr>
          <p:nvPr>
            <p:ph idx="1"/>
          </p:nvPr>
        </p:nvSpPr>
        <p:spPr/>
        <p:txBody>
          <a:bodyPr>
            <a:normAutofit/>
          </a:bodyPr>
          <a:lstStyle/>
          <a:p>
            <a:pPr algn="ctr">
              <a:buNone/>
            </a:pPr>
            <a:endParaRPr lang="en-IN" sz="6000" b="1" dirty="0" smtClean="0"/>
          </a:p>
          <a:p>
            <a:pPr algn="ctr">
              <a:buNone/>
            </a:pPr>
            <a:r>
              <a:rPr lang="en-IN" sz="6000" b="1" dirty="0" smtClean="0">
                <a:latin typeface="Times New Roman" pitchFamily="18" charset="0"/>
                <a:cs typeface="Times New Roman" pitchFamily="18" charset="0"/>
              </a:rPr>
              <a:t>THANK YOU</a:t>
            </a:r>
            <a:endParaRPr lang="en-IN" sz="6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ABSTRACT</a:t>
            </a:r>
            <a:endParaRPr lang="en-IN" dirty="0"/>
          </a:p>
        </p:txBody>
      </p:sp>
      <p:sp>
        <p:nvSpPr>
          <p:cNvPr id="3" name="Content Placeholder 2"/>
          <p:cNvSpPr>
            <a:spLocks noGrp="1"/>
          </p:cNvSpPr>
          <p:nvPr>
            <p:ph idx="1"/>
          </p:nvPr>
        </p:nvSpPr>
        <p:spPr/>
        <p:txBody>
          <a:bodyPr>
            <a:normAutofit/>
          </a:bodyPr>
          <a:lstStyle/>
          <a:p>
            <a:pPr algn="just">
              <a:buNone/>
            </a:pPr>
            <a:r>
              <a:rPr lang="en-IN" dirty="0" smtClean="0">
                <a:latin typeface="Times New Roman" pitchFamily="18" charset="0"/>
                <a:cs typeface="Times New Roman" pitchFamily="18" charset="0"/>
              </a:rPr>
              <a:t>   </a:t>
            </a:r>
            <a:r>
              <a:rPr lang="en-IN" sz="2200" dirty="0" smtClean="0">
                <a:latin typeface="Times New Roman" pitchFamily="18" charset="0"/>
                <a:cs typeface="Times New Roman" pitchFamily="18" charset="0"/>
              </a:rPr>
              <a:t>Efficient </a:t>
            </a:r>
            <a:r>
              <a:rPr lang="en-IN" sz="2200" dirty="0" err="1" smtClean="0">
                <a:latin typeface="Times New Roman" pitchFamily="18" charset="0"/>
                <a:cs typeface="Times New Roman" pitchFamily="18" charset="0"/>
              </a:rPr>
              <a:t>steganography</a:t>
            </a:r>
            <a:r>
              <a:rPr lang="en-IN" sz="2200" dirty="0" smtClean="0">
                <a:latin typeface="Times New Roman" pitchFamily="18" charset="0"/>
                <a:cs typeface="Times New Roman" pitchFamily="18" charset="0"/>
              </a:rPr>
              <a:t> technique with dual image , that one  is cover image and other one is spatial embedding image by incorporating the statistics of both the spatial and DCT domains. The spatial statistics of the decompressed JPEG images , data is hide in embed space with the distortion measures of some efficient </a:t>
            </a:r>
            <a:r>
              <a:rPr lang="en-IN" sz="2200" dirty="0" err="1" smtClean="0">
                <a:latin typeface="Times New Roman" pitchFamily="18" charset="0"/>
                <a:cs typeface="Times New Roman" pitchFamily="18" charset="0"/>
              </a:rPr>
              <a:t>steganographic</a:t>
            </a:r>
            <a:r>
              <a:rPr lang="en-IN" sz="2200" dirty="0" smtClean="0">
                <a:latin typeface="Times New Roman" pitchFamily="18" charset="0"/>
                <a:cs typeface="Times New Roman" pitchFamily="18" charset="0"/>
              </a:rPr>
              <a:t> schemes in the spatial domain.</a:t>
            </a:r>
          </a:p>
          <a:p>
            <a:pPr algn="just"/>
            <a:endParaRPr lang="en-IN" sz="2400" dirty="0" smtClean="0"/>
          </a:p>
          <a:p>
            <a:pPr algn="just"/>
            <a:endParaRPr lang="en-IN" sz="2400" dirty="0" smtClean="0"/>
          </a:p>
          <a:p>
            <a:endParaRPr lang="en-IN" dirty="0" smtClean="0"/>
          </a:p>
          <a:p>
            <a:endParaRPr lang="en-IN" dirty="0" smtClean="0"/>
          </a:p>
          <a:p>
            <a:endParaRPr lang="en-IN" dirty="0" smtClean="0"/>
          </a:p>
          <a:p>
            <a:endParaRPr lang="en-I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LITERATURE SURVEY</a:t>
            </a:r>
            <a:endParaRPr lang="en-IN" dirty="0"/>
          </a:p>
        </p:txBody>
      </p:sp>
      <p:sp>
        <p:nvSpPr>
          <p:cNvPr id="3" name="Content Placeholder 2"/>
          <p:cNvSpPr>
            <a:spLocks noGrp="1"/>
          </p:cNvSpPr>
          <p:nvPr>
            <p:ph idx="1"/>
          </p:nvPr>
        </p:nvSpPr>
        <p:spPr/>
        <p:txBody>
          <a:bodyPr>
            <a:normAutofit lnSpcReduction="10000"/>
          </a:bodyPr>
          <a:lstStyle/>
          <a:p>
            <a:pPr algn="just"/>
            <a:r>
              <a:rPr lang="en-US" sz="2200" dirty="0" smtClean="0">
                <a:solidFill>
                  <a:schemeClr val="dk1"/>
                </a:solidFill>
                <a:latin typeface="Times New Roman" pitchFamily="18" charset="0"/>
                <a:cs typeface="Times New Roman" pitchFamily="18" charset="0"/>
              </a:rPr>
              <a:t> </a:t>
            </a:r>
            <a:r>
              <a:rPr lang="en-US" sz="2200" b="1" dirty="0" smtClean="0">
                <a:solidFill>
                  <a:schemeClr val="dk1"/>
                </a:solidFill>
                <a:latin typeface="Times New Roman" pitchFamily="18" charset="0"/>
                <a:cs typeface="Times New Roman" pitchFamily="18" charset="0"/>
              </a:rPr>
              <a:t>Adaptive </a:t>
            </a:r>
            <a:r>
              <a:rPr lang="en-US" sz="2200" b="1" dirty="0" err="1" smtClean="0">
                <a:solidFill>
                  <a:schemeClr val="dk1"/>
                </a:solidFill>
                <a:latin typeface="Times New Roman" pitchFamily="18" charset="0"/>
                <a:cs typeface="Times New Roman" pitchFamily="18" charset="0"/>
              </a:rPr>
              <a:t>steganography</a:t>
            </a:r>
            <a:r>
              <a:rPr lang="en-US" sz="2200" b="1" dirty="0" smtClean="0">
                <a:solidFill>
                  <a:schemeClr val="dk1"/>
                </a:solidFill>
                <a:latin typeface="Times New Roman" pitchFamily="18" charset="0"/>
                <a:cs typeface="Times New Roman" pitchFamily="18" charset="0"/>
              </a:rPr>
              <a:t>, </a:t>
            </a:r>
            <a:r>
              <a:rPr lang="en-US" sz="2200" dirty="0" smtClean="0">
                <a:solidFill>
                  <a:schemeClr val="dk1"/>
                </a:solidFill>
                <a:latin typeface="Times New Roman" pitchFamily="18" charset="0"/>
                <a:cs typeface="Times New Roman" pitchFamily="18" charset="0"/>
              </a:rPr>
              <a:t>hypothesis testing theory</a:t>
            </a:r>
          </a:p>
          <a:p>
            <a:pPr algn="just">
              <a:buNone/>
            </a:pPr>
            <a:r>
              <a:rPr lang="en-US" sz="2200" dirty="0" smtClean="0">
                <a:solidFill>
                  <a:schemeClr val="dk1"/>
                </a:solidFill>
                <a:latin typeface="Times New Roman" pitchFamily="18" charset="0"/>
                <a:cs typeface="Times New Roman" pitchFamily="18" charset="0"/>
              </a:rPr>
              <a:t> proposed by Jessica </a:t>
            </a:r>
            <a:r>
              <a:rPr lang="en-US" sz="2200" dirty="0" err="1" smtClean="0">
                <a:solidFill>
                  <a:schemeClr val="dk1"/>
                </a:solidFill>
                <a:latin typeface="Times New Roman" pitchFamily="18" charset="0"/>
                <a:cs typeface="Times New Roman" pitchFamily="18" charset="0"/>
              </a:rPr>
              <a:t>Fridri</a:t>
            </a:r>
            <a:r>
              <a:rPr lang="en-US" sz="2200" dirty="0" smtClean="0">
                <a:solidFill>
                  <a:schemeClr val="dk1"/>
                </a:solidFill>
                <a:latin typeface="Times New Roman" pitchFamily="18" charset="0"/>
                <a:cs typeface="Times New Roman" pitchFamily="18" charset="0"/>
              </a:rPr>
              <a:t> , </a:t>
            </a:r>
            <a:r>
              <a:rPr lang="en-US" sz="2200" dirty="0" err="1" smtClean="0">
                <a:solidFill>
                  <a:schemeClr val="dk1"/>
                </a:solidFill>
                <a:latin typeface="Times New Roman" pitchFamily="18" charset="0"/>
                <a:cs typeface="Times New Roman" pitchFamily="18" charset="0"/>
              </a:rPr>
              <a:t>Remi</a:t>
            </a:r>
            <a:r>
              <a:rPr lang="en-US" sz="2200" dirty="0" smtClean="0">
                <a:solidFill>
                  <a:schemeClr val="dk1"/>
                </a:solidFill>
                <a:latin typeface="Times New Roman" pitchFamily="18" charset="0"/>
                <a:cs typeface="Times New Roman" pitchFamily="18" charset="0"/>
              </a:rPr>
              <a:t> – </a:t>
            </a:r>
            <a:r>
              <a:rPr lang="en-US" sz="2200" dirty="0" smtClean="0">
                <a:latin typeface="Times New Roman" pitchFamily="18" charset="0"/>
                <a:cs typeface="Times New Roman" pitchFamily="18" charset="0"/>
              </a:rPr>
              <a:t>Content Adaptive</a:t>
            </a:r>
          </a:p>
          <a:p>
            <a:pPr algn="just">
              <a:buNone/>
            </a:pP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Steganography</a:t>
            </a:r>
            <a:r>
              <a:rPr lang="en-US" sz="2200" dirty="0" smtClean="0">
                <a:latin typeface="Times New Roman" pitchFamily="18" charset="0"/>
                <a:cs typeface="Times New Roman" pitchFamily="18" charset="0"/>
              </a:rPr>
              <a:t> by minimizing statistical </a:t>
            </a:r>
            <a:r>
              <a:rPr lang="en-US" sz="2200" dirty="0" err="1" smtClean="0">
                <a:latin typeface="Times New Roman" pitchFamily="18" charset="0"/>
                <a:cs typeface="Times New Roman" pitchFamily="18" charset="0"/>
              </a:rPr>
              <a:t>detectability</a:t>
            </a:r>
            <a:r>
              <a:rPr lang="en-US" sz="2200" dirty="0" smtClean="0">
                <a:latin typeface="Times New Roman" pitchFamily="18" charset="0"/>
                <a:cs typeface="Times New Roman" pitchFamily="18" charset="0"/>
              </a:rPr>
              <a:t> in  2017.</a:t>
            </a:r>
            <a:endParaRPr lang="en-US" sz="2200" b="1" dirty="0" smtClean="0">
              <a:latin typeface="Times New Roman" pitchFamily="18" charset="0"/>
              <a:cs typeface="Times New Roman" pitchFamily="18" charset="0"/>
            </a:endParaRPr>
          </a:p>
          <a:p>
            <a:pPr algn="just"/>
            <a:r>
              <a:rPr lang="en-US" sz="2200" b="1" dirty="0" smtClean="0">
                <a:solidFill>
                  <a:schemeClr val="dk1"/>
                </a:solidFill>
                <a:latin typeface="Times New Roman" pitchFamily="18" charset="0"/>
                <a:cs typeface="Times New Roman" pitchFamily="18" charset="0"/>
              </a:rPr>
              <a:t>Adaptive </a:t>
            </a:r>
            <a:r>
              <a:rPr lang="en-US" sz="2200" b="1" dirty="0" err="1" smtClean="0">
                <a:solidFill>
                  <a:schemeClr val="dk1"/>
                </a:solidFill>
                <a:latin typeface="Times New Roman" pitchFamily="18" charset="0"/>
                <a:cs typeface="Times New Roman" pitchFamily="18" charset="0"/>
              </a:rPr>
              <a:t>steganography</a:t>
            </a:r>
            <a:r>
              <a:rPr lang="en-US" sz="2200" b="1" dirty="0" smtClean="0">
                <a:solidFill>
                  <a:schemeClr val="dk1"/>
                </a:solidFill>
                <a:latin typeface="Times New Roman" pitchFamily="18" charset="0"/>
                <a:cs typeface="Times New Roman" pitchFamily="18" charset="0"/>
              </a:rPr>
              <a:t> , embedding probabilities</a:t>
            </a:r>
            <a:r>
              <a:rPr lang="en-US" sz="2200" dirty="0" smtClean="0">
                <a:solidFill>
                  <a:schemeClr val="dk1"/>
                </a:solidFill>
                <a:latin typeface="Times New Roman" pitchFamily="18" charset="0"/>
                <a:cs typeface="Times New Roman" pitchFamily="18" charset="0"/>
              </a:rPr>
              <a:t>, </a:t>
            </a:r>
          </a:p>
          <a:p>
            <a:pPr algn="just">
              <a:buNone/>
            </a:pPr>
            <a:r>
              <a:rPr lang="en-US" sz="2200" dirty="0" smtClean="0">
                <a:solidFill>
                  <a:schemeClr val="dk1"/>
                </a:solidFill>
                <a:latin typeface="Times New Roman" pitchFamily="18" charset="0"/>
                <a:cs typeface="Times New Roman" pitchFamily="18" charset="0"/>
              </a:rPr>
              <a:t>Re embedding propose by </a:t>
            </a:r>
            <a:r>
              <a:rPr lang="en-US" sz="2200" dirty="0" err="1" smtClean="0">
                <a:solidFill>
                  <a:schemeClr val="dk1"/>
                </a:solidFill>
                <a:latin typeface="Times New Roman" pitchFamily="18" charset="0"/>
                <a:cs typeface="Times New Roman" pitchFamily="18" charset="0"/>
              </a:rPr>
              <a:t>Weixuan</a:t>
            </a:r>
            <a:r>
              <a:rPr lang="en-US" sz="2200" dirty="0" smtClean="0">
                <a:solidFill>
                  <a:schemeClr val="dk1"/>
                </a:solidFill>
                <a:latin typeface="Times New Roman" pitchFamily="18" charset="0"/>
                <a:cs typeface="Times New Roman" pitchFamily="18" charset="0"/>
              </a:rPr>
              <a:t> Tang ,</a:t>
            </a:r>
            <a:r>
              <a:rPr lang="en-US" sz="2200" dirty="0" err="1" smtClean="0">
                <a:solidFill>
                  <a:schemeClr val="dk1"/>
                </a:solidFill>
                <a:latin typeface="Times New Roman" pitchFamily="18" charset="0"/>
                <a:cs typeface="Times New Roman" pitchFamily="18" charset="0"/>
              </a:rPr>
              <a:t>Haodong</a:t>
            </a:r>
            <a:r>
              <a:rPr lang="en-US" sz="2200" dirty="0" smtClean="0">
                <a:solidFill>
                  <a:schemeClr val="dk1"/>
                </a:solidFill>
                <a:latin typeface="Times New Roman" pitchFamily="18" charset="0"/>
                <a:cs typeface="Times New Roman" pitchFamily="18" charset="0"/>
              </a:rPr>
              <a:t> </a:t>
            </a:r>
            <a:r>
              <a:rPr lang="en-US" sz="2200" dirty="0" err="1" smtClean="0">
                <a:solidFill>
                  <a:schemeClr val="dk1"/>
                </a:solidFill>
                <a:latin typeface="Times New Roman" pitchFamily="18" charset="0"/>
                <a:cs typeface="Times New Roman" pitchFamily="18" charset="0"/>
              </a:rPr>
              <a:t>li</a:t>
            </a:r>
            <a:r>
              <a:rPr lang="en-US" sz="2200" dirty="0" smtClean="0">
                <a:solidFill>
                  <a:schemeClr val="dk1"/>
                </a:solidFill>
                <a:latin typeface="Times New Roman" pitchFamily="18" charset="0"/>
                <a:cs typeface="Times New Roman" pitchFamily="18" charset="0"/>
              </a:rPr>
              <a:t> – </a:t>
            </a:r>
          </a:p>
          <a:p>
            <a:pPr algn="just">
              <a:buNone/>
            </a:pPr>
            <a:r>
              <a:rPr lang="en-US" sz="2200" dirty="0" smtClean="0">
                <a:solidFill>
                  <a:schemeClr val="dk1"/>
                </a:solidFill>
                <a:latin typeface="Times New Roman" pitchFamily="18" charset="0"/>
                <a:cs typeface="Times New Roman" pitchFamily="18" charset="0"/>
              </a:rPr>
              <a:t>Adaptive </a:t>
            </a:r>
            <a:r>
              <a:rPr lang="en-US" sz="2200" dirty="0" err="1" smtClean="0">
                <a:solidFill>
                  <a:schemeClr val="dk1"/>
                </a:solidFill>
                <a:latin typeface="Times New Roman" pitchFamily="18" charset="0"/>
                <a:cs typeface="Times New Roman" pitchFamily="18" charset="0"/>
              </a:rPr>
              <a:t>steganalaysis</a:t>
            </a:r>
            <a:r>
              <a:rPr lang="en-US" sz="2200" dirty="0" smtClean="0">
                <a:solidFill>
                  <a:schemeClr val="dk1"/>
                </a:solidFill>
                <a:latin typeface="Times New Roman" pitchFamily="18" charset="0"/>
                <a:cs typeface="Times New Roman" pitchFamily="18" charset="0"/>
              </a:rPr>
              <a:t> based on embedding</a:t>
            </a:r>
          </a:p>
          <a:p>
            <a:pPr algn="just">
              <a:buNone/>
            </a:pPr>
            <a:r>
              <a:rPr lang="en-US" sz="2200" dirty="0" smtClean="0">
                <a:solidFill>
                  <a:schemeClr val="dk1"/>
                </a:solidFill>
                <a:latin typeface="Times New Roman" pitchFamily="18" charset="0"/>
                <a:cs typeface="Times New Roman" pitchFamily="18" charset="0"/>
              </a:rPr>
              <a:t>probabilities of pixels in 2015.</a:t>
            </a:r>
          </a:p>
          <a:p>
            <a:pPr algn="just"/>
            <a:r>
              <a:rPr lang="en-US" sz="2200" b="1" dirty="0" smtClean="0">
                <a:solidFill>
                  <a:schemeClr val="dk1"/>
                </a:solidFill>
                <a:latin typeface="Times New Roman" pitchFamily="18" charset="0"/>
                <a:cs typeface="Times New Roman" pitchFamily="18" charset="0"/>
              </a:rPr>
              <a:t>Color channel correlation</a:t>
            </a:r>
            <a:r>
              <a:rPr lang="en-US" sz="2200" dirty="0" smtClean="0">
                <a:solidFill>
                  <a:schemeClr val="dk1"/>
                </a:solidFill>
                <a:latin typeface="Times New Roman" pitchFamily="18" charset="0"/>
                <a:cs typeface="Times New Roman" pitchFamily="18" charset="0"/>
              </a:rPr>
              <a:t>, modification direction,</a:t>
            </a:r>
          </a:p>
          <a:p>
            <a:pPr algn="just">
              <a:buNone/>
            </a:pPr>
            <a:r>
              <a:rPr lang="en-US" sz="2200" dirty="0" err="1" smtClean="0">
                <a:solidFill>
                  <a:schemeClr val="dk1"/>
                </a:solidFill>
                <a:latin typeface="Times New Roman" pitchFamily="18" charset="0"/>
                <a:cs typeface="Times New Roman" pitchFamily="18" charset="0"/>
              </a:rPr>
              <a:t>Steganalysis</a:t>
            </a:r>
            <a:r>
              <a:rPr lang="en-US" sz="2200" dirty="0" smtClean="0">
                <a:solidFill>
                  <a:schemeClr val="dk1"/>
                </a:solidFill>
                <a:latin typeface="Times New Roman" pitchFamily="18" charset="0"/>
                <a:cs typeface="Times New Roman" pitchFamily="18" charset="0"/>
              </a:rPr>
              <a:t> proposed by </a:t>
            </a:r>
            <a:r>
              <a:rPr lang="en-US" sz="2200" dirty="0" err="1" smtClean="0">
                <a:solidFill>
                  <a:schemeClr val="dk1"/>
                </a:solidFill>
                <a:latin typeface="Times New Roman" pitchFamily="18" charset="0"/>
                <a:cs typeface="Times New Roman" pitchFamily="18" charset="0"/>
              </a:rPr>
              <a:t>Weixuan</a:t>
            </a:r>
            <a:r>
              <a:rPr lang="en-US" sz="2200" dirty="0" smtClean="0">
                <a:solidFill>
                  <a:schemeClr val="dk1"/>
                </a:solidFill>
                <a:latin typeface="Times New Roman" pitchFamily="18" charset="0"/>
                <a:cs typeface="Times New Roman" pitchFamily="18" charset="0"/>
              </a:rPr>
              <a:t> Tang, Bin Li – Clustering</a:t>
            </a:r>
          </a:p>
          <a:p>
            <a:pPr algn="just">
              <a:buNone/>
            </a:pPr>
            <a:r>
              <a:rPr lang="en-US" sz="2200" dirty="0" err="1" smtClean="0">
                <a:solidFill>
                  <a:schemeClr val="dk1"/>
                </a:solidFill>
                <a:latin typeface="Times New Roman" pitchFamily="18" charset="0"/>
                <a:cs typeface="Times New Roman" pitchFamily="18" charset="0"/>
              </a:rPr>
              <a:t>Steganography</a:t>
            </a:r>
            <a:r>
              <a:rPr lang="en-US" sz="2200" dirty="0" smtClean="0">
                <a:solidFill>
                  <a:schemeClr val="dk1"/>
                </a:solidFill>
                <a:latin typeface="Times New Roman" pitchFamily="18" charset="0"/>
                <a:cs typeface="Times New Roman" pitchFamily="18" charset="0"/>
              </a:rPr>
              <a:t> modification direction for color components in </a:t>
            </a:r>
          </a:p>
          <a:p>
            <a:pPr algn="just">
              <a:buNone/>
            </a:pPr>
            <a:r>
              <a:rPr lang="en-US" sz="2200" dirty="0" smtClean="0">
                <a:solidFill>
                  <a:schemeClr val="dk1"/>
                </a:solidFill>
                <a:latin typeface="Times New Roman" pitchFamily="18" charset="0"/>
                <a:cs typeface="Times New Roman" pitchFamily="18" charset="0"/>
              </a:rPr>
              <a:t>2016.</a:t>
            </a:r>
            <a:endParaRPr lang="en-IN" sz="2200" dirty="0" smtClean="0">
              <a:solidFill>
                <a:schemeClr val="dk1"/>
              </a:solidFill>
              <a:latin typeface="Times New Roman" pitchFamily="18" charset="0"/>
              <a:cs typeface="Times New Roman" pitchFamily="18" charset="0"/>
            </a:endParaRPr>
          </a:p>
          <a:p>
            <a:pPr algn="just">
              <a:buNone/>
            </a:pPr>
            <a:endParaRPr lang="en-IN" sz="2400" dirty="0" smtClean="0"/>
          </a:p>
          <a:p>
            <a:pPr algn="just">
              <a:buNone/>
            </a:pPr>
            <a:endParaRPr lang="en-US" sz="2400" dirty="0" smtClean="0">
              <a:solidFill>
                <a:schemeClr val="dk1"/>
              </a:solidFill>
            </a:endParaRPr>
          </a:p>
          <a:p>
            <a:pPr>
              <a:buNone/>
            </a:pPr>
            <a:endParaRPr lang="en-IN" dirty="0" smtClean="0"/>
          </a:p>
          <a:p>
            <a:pPr>
              <a:buNone/>
            </a:pPr>
            <a:endParaRPr lang="en-IN" dirty="0" smtClean="0"/>
          </a:p>
          <a:p>
            <a:pPr>
              <a:buNone/>
            </a:pPr>
            <a:endParaRPr lang="en-US" dirty="0" smtClean="0"/>
          </a:p>
          <a:p>
            <a:pPr>
              <a:buNone/>
            </a:pPr>
            <a:endParaRPr lang="en-IN" dirty="0" smtClean="0"/>
          </a:p>
          <a:p>
            <a:pPr>
              <a:buNone/>
            </a:pPr>
            <a:endParaRPr lang="en-IN" dirty="0" smtClean="0"/>
          </a:p>
          <a:p>
            <a:pPr>
              <a:buNone/>
            </a:pPr>
            <a:endParaRPr lang="en-IN"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graphicFrame>
        <p:nvGraphicFramePr>
          <p:cNvPr id="4" name="Content Placeholder 3"/>
          <p:cNvGraphicFramePr>
            <a:graphicFrameLocks noGrp="1"/>
          </p:cNvGraphicFramePr>
          <p:nvPr>
            <p:ph idx="1"/>
          </p:nvPr>
        </p:nvGraphicFramePr>
        <p:xfrm>
          <a:off x="357158" y="285728"/>
          <a:ext cx="8358245" cy="6432804"/>
        </p:xfrm>
        <a:graphic>
          <a:graphicData uri="http://schemas.openxmlformats.org/drawingml/2006/table">
            <a:tbl>
              <a:tblPr firstRow="1" bandRow="1">
                <a:tableStyleId>{5C22544A-7EE6-4342-B048-85BDC9FD1C3A}</a:tableStyleId>
              </a:tblPr>
              <a:tblGrid>
                <a:gridCol w="1671649"/>
                <a:gridCol w="1671649"/>
                <a:gridCol w="1671649"/>
                <a:gridCol w="1671649"/>
                <a:gridCol w="1671649"/>
              </a:tblGrid>
              <a:tr h="370840">
                <a:tc>
                  <a:txBody>
                    <a:bodyPr/>
                    <a:lstStyle/>
                    <a:p>
                      <a:r>
                        <a:rPr kumimoji="0" lang="en-US" sz="1800" b="1" kern="1200" dirty="0" smtClean="0">
                          <a:solidFill>
                            <a:schemeClr val="lt1"/>
                          </a:solidFill>
                          <a:latin typeface="+mn-lt"/>
                          <a:ea typeface="+mn-ea"/>
                          <a:cs typeface="+mn-cs"/>
                        </a:rPr>
                        <a:t>NAME OF THE PAPER</a:t>
                      </a:r>
                      <a:endParaRPr lang="en-IN" dirty="0"/>
                    </a:p>
                  </a:txBody>
                  <a:tcPr/>
                </a:tc>
                <a:tc>
                  <a:txBody>
                    <a:bodyPr/>
                    <a:lstStyle/>
                    <a:p>
                      <a:r>
                        <a:rPr kumimoji="0" lang="en-US" sz="1800" b="1" kern="1200" dirty="0" smtClean="0">
                          <a:solidFill>
                            <a:schemeClr val="lt1"/>
                          </a:solidFill>
                          <a:latin typeface="+mn-lt"/>
                          <a:ea typeface="+mn-ea"/>
                          <a:cs typeface="+mn-cs"/>
                        </a:rPr>
                        <a:t>METHOD</a:t>
                      </a:r>
                      <a:endParaRPr lang="en-IN" dirty="0"/>
                    </a:p>
                  </a:txBody>
                  <a:tcPr/>
                </a:tc>
                <a:tc>
                  <a:txBody>
                    <a:bodyPr/>
                    <a:lstStyle/>
                    <a:p>
                      <a:pPr>
                        <a:lnSpc>
                          <a:spcPct val="115000"/>
                        </a:lnSpc>
                        <a:spcAft>
                          <a:spcPts val="0"/>
                        </a:spcAft>
                      </a:pPr>
                      <a:r>
                        <a:rPr kumimoji="0" lang="en-US" sz="1800" b="1" kern="1200" dirty="0" smtClean="0">
                          <a:solidFill>
                            <a:schemeClr val="lt1"/>
                          </a:solidFill>
                          <a:latin typeface="+mn-lt"/>
                          <a:ea typeface="+mn-ea"/>
                          <a:cs typeface="+mn-cs"/>
                        </a:rPr>
                        <a:t>TOOLS /TECHNOLOGY</a:t>
                      </a:r>
                      <a:endParaRPr lang="en-IN" sz="1100" dirty="0">
                        <a:latin typeface="Calibri"/>
                        <a:ea typeface="Calibri"/>
                        <a:cs typeface="Times New Roman"/>
                      </a:endParaRPr>
                    </a:p>
                  </a:txBody>
                  <a:tcPr marL="68580" marR="68580" marT="0" marB="0"/>
                </a:tc>
                <a:tc>
                  <a:txBody>
                    <a:bodyPr/>
                    <a:lstStyle/>
                    <a:p>
                      <a:r>
                        <a:rPr kumimoji="0" lang="en-US" sz="1800" b="1" kern="1200" dirty="0" smtClean="0">
                          <a:solidFill>
                            <a:schemeClr val="lt1"/>
                          </a:solidFill>
                          <a:latin typeface="+mn-lt"/>
                          <a:ea typeface="+mn-ea"/>
                          <a:cs typeface="+mn-cs"/>
                        </a:rPr>
                        <a:t>ADVANTAGES</a:t>
                      </a:r>
                      <a:endParaRPr lang="en-IN" dirty="0"/>
                    </a:p>
                  </a:txBody>
                  <a:tcPr/>
                </a:tc>
                <a:tc>
                  <a:txBody>
                    <a:bodyPr/>
                    <a:lstStyle/>
                    <a:p>
                      <a:r>
                        <a:rPr kumimoji="0" lang="en-US" sz="1800" b="1" kern="1200" dirty="0" smtClean="0">
                          <a:solidFill>
                            <a:schemeClr val="lt1"/>
                          </a:solidFill>
                          <a:latin typeface="+mn-lt"/>
                          <a:ea typeface="+mn-ea"/>
                          <a:cs typeface="+mn-cs"/>
                        </a:rPr>
                        <a:t>DISADVANTAGES</a:t>
                      </a:r>
                      <a:endParaRPr lang="en-IN" dirty="0"/>
                    </a:p>
                  </a:txBody>
                  <a:tcPr/>
                </a:tc>
              </a:tr>
              <a:tr h="370840">
                <a:tc>
                  <a:txBody>
                    <a:bodyPr/>
                    <a:lstStyle/>
                    <a:p>
                      <a:r>
                        <a:rPr lang="en-US" sz="1800" dirty="0" smtClean="0">
                          <a:latin typeface="Times New Roman" pitchFamily="18" charset="0"/>
                          <a:cs typeface="Times New Roman" pitchFamily="18" charset="0"/>
                        </a:rPr>
                        <a:t>Content –Adaptive </a:t>
                      </a:r>
                      <a:r>
                        <a:rPr lang="en-US" sz="1800" dirty="0" err="1" smtClean="0">
                          <a:latin typeface="Times New Roman" pitchFamily="18" charset="0"/>
                          <a:cs typeface="Times New Roman" pitchFamily="18" charset="0"/>
                        </a:rPr>
                        <a:t>Steganography</a:t>
                      </a:r>
                      <a:r>
                        <a:rPr lang="en-US" sz="1800" dirty="0" smtClean="0">
                          <a:latin typeface="Times New Roman" pitchFamily="18" charset="0"/>
                          <a:cs typeface="Times New Roman" pitchFamily="18" charset="0"/>
                        </a:rPr>
                        <a:t> by minimizing statistical detect ability</a:t>
                      </a:r>
                      <a:endParaRPr lang="en-IN" sz="1800" dirty="0">
                        <a:latin typeface="Times New Roman" pitchFamily="18" charset="0"/>
                        <a:cs typeface="Times New Roman" pitchFamily="18" charset="0"/>
                      </a:endParaRPr>
                    </a:p>
                  </a:txBody>
                  <a:tcPr/>
                </a:tc>
                <a:tc>
                  <a:txBody>
                    <a:bodyPr/>
                    <a:lstStyle/>
                    <a:p>
                      <a:r>
                        <a:rPr kumimoji="0" lang="en-US" sz="1800" kern="1200" dirty="0" smtClean="0">
                          <a:solidFill>
                            <a:schemeClr val="dk1"/>
                          </a:solidFill>
                          <a:latin typeface="Times New Roman" pitchFamily="18" charset="0"/>
                          <a:ea typeface="+mn-ea"/>
                          <a:cs typeface="Times New Roman" pitchFamily="18" charset="0"/>
                        </a:rPr>
                        <a:t>Adaptive </a:t>
                      </a:r>
                      <a:r>
                        <a:rPr kumimoji="0" lang="en-US" sz="1800" kern="1200" dirty="0" err="1" smtClean="0">
                          <a:solidFill>
                            <a:schemeClr val="dk1"/>
                          </a:solidFill>
                          <a:latin typeface="Times New Roman" pitchFamily="18" charset="0"/>
                          <a:ea typeface="+mn-ea"/>
                          <a:cs typeface="Times New Roman" pitchFamily="18" charset="0"/>
                        </a:rPr>
                        <a:t>steganography</a:t>
                      </a:r>
                      <a:r>
                        <a:rPr kumimoji="0" lang="en-US" sz="1800" kern="1200" dirty="0" smtClean="0">
                          <a:solidFill>
                            <a:schemeClr val="dk1"/>
                          </a:solidFill>
                          <a:latin typeface="Times New Roman" pitchFamily="18" charset="0"/>
                          <a:ea typeface="+mn-ea"/>
                          <a:cs typeface="Times New Roman" pitchFamily="18" charset="0"/>
                        </a:rPr>
                        <a:t>, Hypothesis testing theory</a:t>
                      </a:r>
                      <a:endParaRPr lang="en-IN" sz="1800" dirty="0">
                        <a:latin typeface="Times New Roman" pitchFamily="18" charset="0"/>
                        <a:cs typeface="Times New Roman" pitchFamily="18" charset="0"/>
                      </a:endParaRPr>
                    </a:p>
                  </a:txBody>
                  <a:tcPr/>
                </a:tc>
                <a:tc>
                  <a:txBody>
                    <a:bodyPr/>
                    <a:lstStyle/>
                    <a:p>
                      <a:r>
                        <a:rPr kumimoji="0" lang="en-US" sz="1800" kern="1200" dirty="0" smtClean="0">
                          <a:solidFill>
                            <a:schemeClr val="dk1"/>
                          </a:solidFill>
                          <a:latin typeface="Times New Roman" pitchFamily="18" charset="0"/>
                          <a:ea typeface="+mn-ea"/>
                          <a:cs typeface="Times New Roman" pitchFamily="18" charset="0"/>
                        </a:rPr>
                        <a:t>It uses distortion function &amp;</a:t>
                      </a:r>
                      <a:endParaRPr kumimoji="0" lang="en-IN" sz="1800" kern="1200" dirty="0" smtClean="0">
                        <a:solidFill>
                          <a:schemeClr val="dk1"/>
                        </a:solidFill>
                        <a:latin typeface="Times New Roman" pitchFamily="18" charset="0"/>
                        <a:ea typeface="+mn-ea"/>
                        <a:cs typeface="Times New Roman" pitchFamily="18" charset="0"/>
                      </a:endParaRPr>
                    </a:p>
                    <a:p>
                      <a:r>
                        <a:rPr kumimoji="0" lang="en-US" sz="1800" kern="1200" dirty="0" smtClean="0">
                          <a:solidFill>
                            <a:schemeClr val="dk1"/>
                          </a:solidFill>
                          <a:latin typeface="Times New Roman" pitchFamily="18" charset="0"/>
                          <a:ea typeface="+mn-ea"/>
                          <a:cs typeface="Times New Roman" pitchFamily="18" charset="0"/>
                        </a:rPr>
                        <a:t>LSB matching</a:t>
                      </a:r>
                      <a:endParaRPr lang="en-IN" sz="1800" dirty="0">
                        <a:latin typeface="Times New Roman" pitchFamily="18" charset="0"/>
                        <a:cs typeface="Times New Roman" pitchFamily="18" charset="0"/>
                      </a:endParaRPr>
                    </a:p>
                  </a:txBody>
                  <a:tcPr/>
                </a:tc>
                <a:tc>
                  <a:txBody>
                    <a:bodyPr/>
                    <a:lstStyle/>
                    <a:p>
                      <a:r>
                        <a:rPr kumimoji="0" lang="en-US" sz="1800" kern="1200" dirty="0" smtClean="0">
                          <a:solidFill>
                            <a:schemeClr val="dk1"/>
                          </a:solidFill>
                          <a:latin typeface="Times New Roman" pitchFamily="18" charset="0"/>
                          <a:ea typeface="+mn-ea"/>
                          <a:cs typeface="Times New Roman" pitchFamily="18" charset="0"/>
                        </a:rPr>
                        <a:t>Most powerful detection of content adaptive LSB matching</a:t>
                      </a:r>
                      <a:endParaRPr lang="en-IN" sz="1800" dirty="0">
                        <a:latin typeface="Times New Roman" pitchFamily="18" charset="0"/>
                        <a:cs typeface="Times New Roman" pitchFamily="18" charset="0"/>
                      </a:endParaRPr>
                    </a:p>
                  </a:txBody>
                  <a:tcPr/>
                </a:tc>
                <a:tc>
                  <a:txBody>
                    <a:bodyPr/>
                    <a:lstStyle/>
                    <a:p>
                      <a:r>
                        <a:rPr kumimoji="0" lang="en-US" sz="1800" kern="1200" dirty="0" smtClean="0">
                          <a:solidFill>
                            <a:schemeClr val="dk1"/>
                          </a:solidFill>
                          <a:latin typeface="Times New Roman" pitchFamily="18" charset="0"/>
                          <a:ea typeface="+mn-ea"/>
                          <a:cs typeface="Times New Roman" pitchFamily="18" charset="0"/>
                        </a:rPr>
                        <a:t>complex enough to capture non-stationary character of natural images</a:t>
                      </a:r>
                      <a:endParaRPr lang="en-IN" sz="1800" dirty="0">
                        <a:latin typeface="Times New Roman" pitchFamily="18" charset="0"/>
                        <a:cs typeface="Times New Roman" pitchFamily="18" charset="0"/>
                      </a:endParaRPr>
                    </a:p>
                  </a:txBody>
                  <a:tcPr/>
                </a:tc>
              </a:tr>
              <a:tr h="370840">
                <a:tc>
                  <a:txBody>
                    <a:bodyPr/>
                    <a:lstStyle/>
                    <a:p>
                      <a:r>
                        <a:rPr kumimoji="0" lang="en-US" sz="1800" kern="1200" dirty="0" smtClean="0">
                          <a:solidFill>
                            <a:schemeClr val="dk1"/>
                          </a:solidFill>
                          <a:latin typeface="Times New Roman" pitchFamily="18" charset="0"/>
                          <a:ea typeface="+mn-ea"/>
                          <a:cs typeface="Times New Roman" pitchFamily="18" charset="0"/>
                        </a:rPr>
                        <a:t>Adaptive </a:t>
                      </a:r>
                      <a:r>
                        <a:rPr kumimoji="0" lang="en-US" sz="1800" kern="1200" dirty="0" err="1" smtClean="0">
                          <a:solidFill>
                            <a:schemeClr val="dk1"/>
                          </a:solidFill>
                          <a:latin typeface="Times New Roman" pitchFamily="18" charset="0"/>
                          <a:ea typeface="+mn-ea"/>
                          <a:cs typeface="Times New Roman" pitchFamily="18" charset="0"/>
                        </a:rPr>
                        <a:t>steganalaysis</a:t>
                      </a:r>
                      <a:r>
                        <a:rPr kumimoji="0" lang="en-US" sz="1800" kern="1200" dirty="0" smtClean="0">
                          <a:solidFill>
                            <a:schemeClr val="dk1"/>
                          </a:solidFill>
                          <a:latin typeface="Times New Roman" pitchFamily="18" charset="0"/>
                          <a:ea typeface="+mn-ea"/>
                          <a:cs typeface="Times New Roman" pitchFamily="18" charset="0"/>
                        </a:rPr>
                        <a:t> based on embedding probabilities of pixels</a:t>
                      </a:r>
                      <a:endParaRPr lang="en-IN" sz="1800" dirty="0">
                        <a:latin typeface="Times New Roman" pitchFamily="18" charset="0"/>
                        <a:cs typeface="Times New Roman" pitchFamily="18" charset="0"/>
                      </a:endParaRPr>
                    </a:p>
                  </a:txBody>
                  <a:tcPr/>
                </a:tc>
                <a:tc>
                  <a:txBody>
                    <a:bodyPr/>
                    <a:lstStyle/>
                    <a:p>
                      <a:r>
                        <a:rPr kumimoji="0" lang="en-US" sz="1800" kern="1200" dirty="0" smtClean="0">
                          <a:solidFill>
                            <a:schemeClr val="dk1"/>
                          </a:solidFill>
                          <a:latin typeface="Times New Roman" pitchFamily="18" charset="0"/>
                          <a:ea typeface="+mn-ea"/>
                          <a:cs typeface="Times New Roman" pitchFamily="18" charset="0"/>
                        </a:rPr>
                        <a:t>Adaptive </a:t>
                      </a:r>
                      <a:r>
                        <a:rPr kumimoji="0" lang="en-US" sz="1800" kern="1200" dirty="0" err="1" smtClean="0">
                          <a:solidFill>
                            <a:schemeClr val="dk1"/>
                          </a:solidFill>
                          <a:latin typeface="Times New Roman" pitchFamily="18" charset="0"/>
                          <a:ea typeface="+mn-ea"/>
                          <a:cs typeface="Times New Roman" pitchFamily="18" charset="0"/>
                        </a:rPr>
                        <a:t>steganography</a:t>
                      </a:r>
                      <a:r>
                        <a:rPr kumimoji="0" lang="en-US" sz="1800" kern="1200" dirty="0" smtClean="0">
                          <a:solidFill>
                            <a:schemeClr val="dk1"/>
                          </a:solidFill>
                          <a:latin typeface="Times New Roman" pitchFamily="18" charset="0"/>
                          <a:ea typeface="+mn-ea"/>
                          <a:cs typeface="Times New Roman" pitchFamily="18" charset="0"/>
                        </a:rPr>
                        <a:t> , embedding probabilities, Re embedding</a:t>
                      </a:r>
                      <a:endParaRPr lang="en-IN" sz="1800" dirty="0">
                        <a:latin typeface="Times New Roman" pitchFamily="18" charset="0"/>
                        <a:cs typeface="Times New Roman" pitchFamily="18" charset="0"/>
                      </a:endParaRPr>
                    </a:p>
                  </a:txBody>
                  <a:tcPr/>
                </a:tc>
                <a:tc>
                  <a:txBody>
                    <a:bodyPr/>
                    <a:lstStyle/>
                    <a:p>
                      <a:r>
                        <a:rPr kumimoji="0" lang="en-US" sz="1800" kern="1200" dirty="0" smtClean="0">
                          <a:solidFill>
                            <a:schemeClr val="dk1"/>
                          </a:solidFill>
                          <a:latin typeface="Times New Roman" pitchFamily="18" charset="0"/>
                          <a:ea typeface="+mn-ea"/>
                          <a:cs typeface="Times New Roman" pitchFamily="18" charset="0"/>
                        </a:rPr>
                        <a:t>Non-Adaptive technology &amp; S-UNIWARD(distortion function)</a:t>
                      </a:r>
                      <a:endParaRPr lang="en-IN" sz="1800" dirty="0">
                        <a:latin typeface="Times New Roman" pitchFamily="18" charset="0"/>
                        <a:cs typeface="Times New Roman" pitchFamily="18" charset="0"/>
                      </a:endParaRPr>
                    </a:p>
                  </a:txBody>
                  <a:tcPr/>
                </a:tc>
                <a:tc>
                  <a:txBody>
                    <a:bodyPr/>
                    <a:lstStyle/>
                    <a:p>
                      <a:r>
                        <a:rPr kumimoji="0" lang="en-US" sz="1800" kern="1200" dirty="0" smtClean="0">
                          <a:solidFill>
                            <a:schemeClr val="dk1"/>
                          </a:solidFill>
                          <a:latin typeface="Times New Roman" pitchFamily="18" charset="0"/>
                          <a:ea typeface="+mn-ea"/>
                          <a:cs typeface="Times New Roman" pitchFamily="18" charset="0"/>
                        </a:rPr>
                        <a:t>Highly concentrated on the textual regions within an image</a:t>
                      </a:r>
                      <a:endParaRPr lang="en-IN" sz="1800" dirty="0">
                        <a:latin typeface="Times New Roman" pitchFamily="18" charset="0"/>
                        <a:cs typeface="Times New Roman" pitchFamily="18" charset="0"/>
                      </a:endParaRPr>
                    </a:p>
                  </a:txBody>
                  <a:tcPr/>
                </a:tc>
                <a:tc>
                  <a:txBody>
                    <a:bodyPr/>
                    <a:lstStyle/>
                    <a:p>
                      <a:r>
                        <a:rPr kumimoji="0" lang="en-US" sz="1800" kern="1200" dirty="0" smtClean="0">
                          <a:solidFill>
                            <a:schemeClr val="dk1"/>
                          </a:solidFill>
                          <a:latin typeface="Times New Roman" pitchFamily="18" charset="0"/>
                          <a:ea typeface="+mn-ea"/>
                          <a:cs typeface="Times New Roman" pitchFamily="18" charset="0"/>
                        </a:rPr>
                        <a:t>Such regions are difficult to model for </a:t>
                      </a:r>
                      <a:r>
                        <a:rPr kumimoji="0" lang="en-US" sz="1800" kern="1200" dirty="0" err="1" smtClean="0">
                          <a:solidFill>
                            <a:schemeClr val="dk1"/>
                          </a:solidFill>
                          <a:latin typeface="Times New Roman" pitchFamily="18" charset="0"/>
                          <a:ea typeface="+mn-ea"/>
                          <a:cs typeface="Times New Roman" pitchFamily="18" charset="0"/>
                        </a:rPr>
                        <a:t>steganalysis</a:t>
                      </a:r>
                      <a:endParaRPr lang="en-IN" sz="1800" dirty="0">
                        <a:latin typeface="Times New Roman" pitchFamily="18" charset="0"/>
                        <a:cs typeface="Times New Roman" pitchFamily="18"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solidFill>
                            <a:schemeClr val="dk1"/>
                          </a:solidFill>
                          <a:latin typeface="Times New Roman" pitchFamily="18" charset="0"/>
                          <a:ea typeface="+mn-ea"/>
                          <a:cs typeface="Times New Roman" pitchFamily="18" charset="0"/>
                        </a:rPr>
                        <a:t>Clustering </a:t>
                      </a:r>
                      <a:r>
                        <a:rPr kumimoji="0" lang="en-US" sz="1800" kern="1200" dirty="0" err="1" smtClean="0">
                          <a:solidFill>
                            <a:schemeClr val="dk1"/>
                          </a:solidFill>
                          <a:latin typeface="Times New Roman" pitchFamily="18" charset="0"/>
                          <a:ea typeface="+mn-ea"/>
                          <a:cs typeface="Times New Roman" pitchFamily="18" charset="0"/>
                        </a:rPr>
                        <a:t>Steganography</a:t>
                      </a:r>
                      <a:r>
                        <a:rPr kumimoji="0" lang="en-US" sz="1800" kern="1200" dirty="0" smtClean="0">
                          <a:solidFill>
                            <a:schemeClr val="dk1"/>
                          </a:solidFill>
                          <a:latin typeface="Times New Roman" pitchFamily="18" charset="0"/>
                          <a:ea typeface="+mn-ea"/>
                          <a:cs typeface="Times New Roman" pitchFamily="18" charset="0"/>
                        </a:rPr>
                        <a:t> modification direction for color components</a:t>
                      </a:r>
                      <a:endParaRPr kumimoji="0" lang="en-IN" sz="1800" kern="1200" dirty="0" smtClean="0">
                        <a:solidFill>
                          <a:schemeClr val="dk1"/>
                        </a:solidFill>
                        <a:latin typeface="Times New Roman" pitchFamily="18" charset="0"/>
                        <a:ea typeface="+mn-ea"/>
                        <a:cs typeface="Times New Roman" pitchFamily="18" charset="0"/>
                      </a:endParaRPr>
                    </a:p>
                    <a:p>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solidFill>
                            <a:schemeClr val="dk1"/>
                          </a:solidFill>
                          <a:latin typeface="Times New Roman" pitchFamily="18" charset="0"/>
                          <a:ea typeface="+mn-ea"/>
                          <a:cs typeface="Times New Roman" pitchFamily="18" charset="0"/>
                        </a:rPr>
                        <a:t>Color channel correlation, modification direction, </a:t>
                      </a:r>
                      <a:r>
                        <a:rPr kumimoji="0" lang="en-US" sz="1800" kern="1200" dirty="0" err="1" smtClean="0">
                          <a:solidFill>
                            <a:schemeClr val="dk1"/>
                          </a:solidFill>
                          <a:latin typeface="Times New Roman" pitchFamily="18" charset="0"/>
                          <a:ea typeface="+mn-ea"/>
                          <a:cs typeface="Times New Roman" pitchFamily="18" charset="0"/>
                        </a:rPr>
                        <a:t>steganalysis</a:t>
                      </a:r>
                      <a:endParaRPr lang="en-IN" sz="1800" dirty="0" smtClean="0">
                        <a:latin typeface="Times New Roman" pitchFamily="18" charset="0"/>
                        <a:cs typeface="Times New Roman" pitchFamily="18" charset="0"/>
                      </a:endParaRPr>
                    </a:p>
                    <a:p>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solidFill>
                            <a:schemeClr val="dk1"/>
                          </a:solidFill>
                          <a:latin typeface="Times New Roman" pitchFamily="18" charset="0"/>
                          <a:ea typeface="+mn-ea"/>
                          <a:cs typeface="Times New Roman" pitchFamily="18" charset="0"/>
                        </a:rPr>
                        <a:t>CMD-C (Clustering modification directions for color components)</a:t>
                      </a:r>
                      <a:endParaRPr lang="en-IN" sz="1800" dirty="0" smtClean="0">
                        <a:latin typeface="Times New Roman" pitchFamily="18" charset="0"/>
                        <a:cs typeface="Times New Roman" pitchFamily="18" charset="0"/>
                      </a:endParaRPr>
                    </a:p>
                    <a:p>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solidFill>
                            <a:schemeClr val="dk1"/>
                          </a:solidFill>
                          <a:latin typeface="Times New Roman" pitchFamily="18" charset="0"/>
                          <a:ea typeface="+mn-ea"/>
                          <a:cs typeface="Times New Roman" pitchFamily="18" charset="0"/>
                        </a:rPr>
                        <a:t>Increase empirical security</a:t>
                      </a:r>
                      <a:endParaRPr lang="en-IN" sz="1800" dirty="0" smtClean="0">
                        <a:latin typeface="Times New Roman" pitchFamily="18" charset="0"/>
                        <a:cs typeface="Times New Roman" pitchFamily="18" charset="0"/>
                      </a:endParaRPr>
                    </a:p>
                    <a:p>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solidFill>
                            <a:schemeClr val="dk1"/>
                          </a:solidFill>
                          <a:latin typeface="Times New Roman" pitchFamily="18" charset="0"/>
                          <a:ea typeface="+mn-ea"/>
                          <a:cs typeface="Times New Roman" pitchFamily="18" charset="0"/>
                        </a:rPr>
                        <a:t>It is unclear to preserving the channel correlation</a:t>
                      </a:r>
                      <a:endParaRPr lang="en-IN" sz="1800" dirty="0" smtClean="0">
                        <a:latin typeface="Times New Roman" pitchFamily="18" charset="0"/>
                        <a:cs typeface="Times New Roman" pitchFamily="18" charset="0"/>
                      </a:endParaRPr>
                    </a:p>
                    <a:p>
                      <a:endParaRPr lang="en-IN" sz="18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REQUIREMENT ANALYSIS FOR EACH MODULE</a:t>
            </a:r>
            <a:endParaRPr lang="en-IN" dirty="0"/>
          </a:p>
        </p:txBody>
      </p:sp>
      <p:sp>
        <p:nvSpPr>
          <p:cNvPr id="3" name="Content Placeholder 2"/>
          <p:cNvSpPr>
            <a:spLocks noGrp="1"/>
          </p:cNvSpPr>
          <p:nvPr>
            <p:ph idx="1"/>
          </p:nvPr>
        </p:nvSpPr>
        <p:spPr/>
        <p:txBody>
          <a:bodyPr>
            <a:noAutofit/>
          </a:bodyPr>
          <a:lstStyle/>
          <a:p>
            <a:r>
              <a:rPr lang="en-IN" sz="2200" dirty="0" smtClean="0">
                <a:latin typeface="Times New Roman" pitchFamily="18" charset="0"/>
                <a:cs typeface="Times New Roman" pitchFamily="18" charset="0"/>
              </a:rPr>
              <a:t>MODULE 1 : Key image , cluster  division , and random permutation algorithm.</a:t>
            </a:r>
          </a:p>
          <a:p>
            <a:r>
              <a:rPr lang="en-IN" sz="2200" dirty="0" smtClean="0">
                <a:latin typeface="Times New Roman" pitchFamily="18" charset="0"/>
                <a:cs typeface="Times New Roman" pitchFamily="18" charset="0"/>
              </a:rPr>
              <a:t>MODULE 2: Original image use to hided the text using LSB algorithm.</a:t>
            </a:r>
          </a:p>
          <a:p>
            <a:r>
              <a:rPr lang="en-IN" sz="2200" dirty="0" smtClean="0">
                <a:latin typeface="Times New Roman" pitchFamily="18" charset="0"/>
                <a:cs typeface="Times New Roman" pitchFamily="18" charset="0"/>
              </a:rPr>
              <a:t>MODULE 3: Combined both images using random permutation algorithm , encrypted the file using MD5 algorithm and compressed the image using Image </a:t>
            </a:r>
            <a:r>
              <a:rPr lang="en-IN" sz="2200" dirty="0" err="1" smtClean="0">
                <a:latin typeface="Times New Roman" pitchFamily="18" charset="0"/>
                <a:cs typeface="Times New Roman" pitchFamily="18" charset="0"/>
              </a:rPr>
              <a:t>lossyless</a:t>
            </a:r>
            <a:r>
              <a:rPr lang="en-IN" sz="2200" dirty="0" smtClean="0">
                <a:latin typeface="Times New Roman" pitchFamily="18" charset="0"/>
                <a:cs typeface="Times New Roman" pitchFamily="18" charset="0"/>
              </a:rPr>
              <a:t> compression algorithm.</a:t>
            </a:r>
          </a:p>
          <a:p>
            <a:r>
              <a:rPr lang="en-IN" sz="2200" dirty="0" smtClean="0">
                <a:latin typeface="Times New Roman" pitchFamily="18" charset="0"/>
                <a:cs typeface="Times New Roman" pitchFamily="18" charset="0"/>
              </a:rPr>
              <a:t>MODULE 4: Decompressed the file using reverse of Image </a:t>
            </a:r>
            <a:r>
              <a:rPr lang="en-IN" sz="2200" dirty="0" err="1" smtClean="0">
                <a:latin typeface="Times New Roman" pitchFamily="18" charset="0"/>
                <a:cs typeface="Times New Roman" pitchFamily="18" charset="0"/>
              </a:rPr>
              <a:t>lossyless</a:t>
            </a:r>
            <a:r>
              <a:rPr lang="en-IN" sz="2200" dirty="0" smtClean="0">
                <a:latin typeface="Times New Roman" pitchFamily="18" charset="0"/>
                <a:cs typeface="Times New Roman" pitchFamily="18" charset="0"/>
              </a:rPr>
              <a:t> compression and decrypted the file using reverse of MD5 algorithm.</a:t>
            </a:r>
          </a:p>
          <a:p>
            <a:r>
              <a:rPr lang="en-IN" sz="2200" dirty="0" smtClean="0">
                <a:latin typeface="Times New Roman" pitchFamily="18" charset="0"/>
                <a:cs typeface="Times New Roman" pitchFamily="18" charset="0"/>
              </a:rPr>
              <a:t>MODULE 5:  Extracted the image and the hided text.</a:t>
            </a:r>
          </a:p>
          <a:p>
            <a:r>
              <a:rPr lang="en-IN" sz="2200" b="1" dirty="0" smtClean="0">
                <a:latin typeface="Times New Roman" pitchFamily="18" charset="0"/>
                <a:cs typeface="Times New Roman" pitchFamily="18" charset="0"/>
              </a:rPr>
              <a:t>FRONT END: </a:t>
            </a:r>
            <a:r>
              <a:rPr lang="en-IN" sz="2200" b="1" dirty="0" err="1" smtClean="0">
                <a:latin typeface="Times New Roman" pitchFamily="18" charset="0"/>
                <a:cs typeface="Times New Roman" pitchFamily="18" charset="0"/>
              </a:rPr>
              <a:t>.Net</a:t>
            </a:r>
            <a:endParaRPr lang="en-IN" sz="2200" b="1" dirty="0" smtClean="0">
              <a:latin typeface="Times New Roman" pitchFamily="18" charset="0"/>
              <a:cs typeface="Times New Roman" pitchFamily="18" charset="0"/>
            </a:endParaRPr>
          </a:p>
          <a:p>
            <a:r>
              <a:rPr lang="en-IN" sz="2200" b="1" dirty="0" smtClean="0">
                <a:latin typeface="Times New Roman" pitchFamily="18" charset="0"/>
                <a:cs typeface="Times New Roman" pitchFamily="18" charset="0"/>
              </a:rPr>
              <a:t>BACK END: C#</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ARCHITECTURE DIAGRAM ENCRYPTION OR SENDER SIDE</a:t>
            </a:r>
            <a:endParaRPr lang="en-US" dirty="0"/>
          </a:p>
        </p:txBody>
      </p:sp>
      <p:pic>
        <p:nvPicPr>
          <p:cNvPr id="1027" name="Picture 3" descr="C:\Users\ITLAB\Desktop\img 10.JPG"/>
          <p:cNvPicPr>
            <a:picLocks noChangeAspect="1" noChangeArrowheads="1"/>
          </p:cNvPicPr>
          <p:nvPr/>
        </p:nvPicPr>
        <p:blipFill>
          <a:blip r:embed="rId2" cstate="print"/>
          <a:srcRect l="8363" t="1538" r="23059"/>
          <a:stretch>
            <a:fillRect/>
          </a:stretch>
        </p:blipFill>
        <p:spPr bwMode="auto">
          <a:xfrm>
            <a:off x="251520" y="1916832"/>
            <a:ext cx="8352928" cy="4941168"/>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DECRYPTION OR RECEIVER SIDE</a:t>
            </a:r>
            <a:endParaRPr lang="en-US" dirty="0"/>
          </a:p>
        </p:txBody>
      </p:sp>
      <p:pic>
        <p:nvPicPr>
          <p:cNvPr id="4" name="Picture 3" descr="img 2.JPG"/>
          <p:cNvPicPr>
            <a:picLocks noChangeAspect="1"/>
          </p:cNvPicPr>
          <p:nvPr/>
        </p:nvPicPr>
        <p:blipFill>
          <a:blip r:embed="rId2" cstate="print"/>
          <a:srcRect l="11638" r="14655"/>
          <a:stretch>
            <a:fillRect/>
          </a:stretch>
        </p:blipFill>
        <p:spPr>
          <a:xfrm>
            <a:off x="928662" y="2071678"/>
            <a:ext cx="6858048" cy="435771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 CASE DIAGRAM ENCRYPTION OR SENDER SIDE</a:t>
            </a:r>
            <a:endParaRPr lang="en-US" dirty="0"/>
          </a:p>
        </p:txBody>
      </p:sp>
      <p:pic>
        <p:nvPicPr>
          <p:cNvPr id="2050" name="Picture 2" descr="C:\Users\ITLAB\Downloads\img 5.PNG"/>
          <p:cNvPicPr>
            <a:picLocks noChangeAspect="1" noChangeArrowheads="1"/>
          </p:cNvPicPr>
          <p:nvPr/>
        </p:nvPicPr>
        <p:blipFill>
          <a:blip r:embed="rId2" cstate="print"/>
          <a:srcRect l="11646" r="6852" b="5353"/>
          <a:stretch>
            <a:fillRect/>
          </a:stretch>
        </p:blipFill>
        <p:spPr bwMode="auto">
          <a:xfrm>
            <a:off x="395536" y="1988840"/>
            <a:ext cx="8496944" cy="4608512"/>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658</TotalTime>
  <Words>506</Words>
  <Application>Microsoft Office PowerPoint</Application>
  <PresentationFormat>On-screen Show (4:3)</PresentationFormat>
  <Paragraphs>85</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Flow</vt:lpstr>
      <vt:lpstr>                                 EFFICIENT STEGANOGRAPHIC TECHNIQUE USING SECURED DATA HIDING WITH BIT STREAM DATA TRANSFER. </vt:lpstr>
      <vt:lpstr>PROBLEM STATEMENT</vt:lpstr>
      <vt:lpstr>ABSTRACT</vt:lpstr>
      <vt:lpstr>LITERATURE SURVEY</vt:lpstr>
      <vt:lpstr>Slide 5</vt:lpstr>
      <vt:lpstr>REQUIREMENT ANALYSIS FOR EACH MODULE</vt:lpstr>
      <vt:lpstr>ARCHITECTURE DIAGRAM ENCRYPTION OR SENDER SIDE</vt:lpstr>
      <vt:lpstr>DECRYPTION OR RECEIVER SIDE</vt:lpstr>
      <vt:lpstr>USE CASE DIAGRAM ENCRYPTION OR SENDER SIDE</vt:lpstr>
      <vt:lpstr>DECRYPTION OR RECEIVER SIDE</vt:lpstr>
      <vt:lpstr>CLASS DIAGRAM FOR ENCRYPTION</vt:lpstr>
      <vt:lpstr>CLASS DIAGRAM FOR DECRYPTION</vt:lpstr>
      <vt:lpstr>ER DIAGRAM ENCRYPTION OR SENDER SIDE</vt:lpstr>
      <vt:lpstr>DECRYPTION OR RECEIVER SIDE</vt:lpstr>
      <vt:lpstr>MODULES(LOG IN)</vt:lpstr>
      <vt:lpstr>Pre-processing</vt:lpstr>
      <vt:lpstr>Importing Image</vt:lpstr>
      <vt:lpstr>Prediction of errors</vt:lpstr>
      <vt:lpstr>Mapping of prediction errors</vt:lpstr>
      <vt:lpstr>Cluster division</vt:lpstr>
      <vt:lpstr>Random permutation</vt:lpstr>
      <vt:lpstr>CONCLUSION</vt:lpstr>
      <vt:lpstr>Slide 23</vt:lpstr>
      <vt:lpstr>Referrence</vt:lpstr>
      <vt:lpstr>Slide 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STEGANAGRAPHIC TECHNIQUE USING SECURED DATA HIDING WITH BIT STREAM DATA TRANSFER.</dc:title>
  <dc:creator>Asus</dc:creator>
  <cp:lastModifiedBy>ITLAB</cp:lastModifiedBy>
  <cp:revision>74</cp:revision>
  <dcterms:created xsi:type="dcterms:W3CDTF">2019-01-28T05:39:18Z</dcterms:created>
  <dcterms:modified xsi:type="dcterms:W3CDTF">2019-02-08T08:44:15Z</dcterms:modified>
</cp:coreProperties>
</file>